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Public Sans Thin" charset="1" panose="00000000000000000000"/>
      <p:regular r:id="rId16"/>
    </p:embeddedFont>
    <p:embeddedFont>
      <p:font typeface="Public Sans Thin Italics" charset="1" panose="00000000000000000000"/>
      <p:regular r:id="rId17"/>
    </p:embeddedFont>
    <p:embeddedFont>
      <p:font typeface="Public Sans Medium" charset="1" panose="00000000000000000000"/>
      <p:regular r:id="rId18"/>
    </p:embeddedFont>
    <p:embeddedFont>
      <p:font typeface="Public Sans Medium Italics" charset="1" panose="00000000000000000000"/>
      <p:regular r:id="rId19"/>
    </p:embeddedFont>
    <p:embeddedFont>
      <p:font typeface="Public Sans Heavy" charset="1" panose="00000000000000000000"/>
      <p:regular r:id="rId20"/>
    </p:embeddedFont>
    <p:embeddedFont>
      <p:font typeface="Public Sans Heavy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02221"/>
            <a:ext cx="8841904" cy="9682557"/>
            <a:chOff x="0" y="0"/>
            <a:chExt cx="2328732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8732" cy="2550139"/>
            </a:xfrm>
            <a:custGeom>
              <a:avLst/>
              <a:gdLst/>
              <a:ahLst/>
              <a:cxnLst/>
              <a:rect r="r" b="b" t="t" l="l"/>
              <a:pathLst>
                <a:path h="2550139" w="2328732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59783" y="2041700"/>
            <a:ext cx="6810338" cy="6203599"/>
          </a:xfrm>
          <a:custGeom>
            <a:avLst/>
            <a:gdLst/>
            <a:ahLst/>
            <a:cxnLst/>
            <a:rect r="r" b="b" t="t" l="l"/>
            <a:pathLst>
              <a:path h="6203599" w="6810338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728006" cy="772980"/>
          </a:xfrm>
          <a:custGeom>
            <a:avLst/>
            <a:gdLst/>
            <a:ahLst/>
            <a:cxnLst/>
            <a:rect r="r" b="b" t="t" l="l"/>
            <a:pathLst>
              <a:path h="772980" w="728006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62120"/>
            <a:ext cx="7527889" cy="291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89"/>
              </a:lnSpc>
            </a:pPr>
            <a:r>
              <a:rPr lang="en-US" sz="11551" spc="-1108">
                <a:solidFill>
                  <a:srgbClr val="156669"/>
                </a:solidFill>
                <a:latin typeface="Public Sans"/>
              </a:rPr>
              <a:t>US Chronic Diseases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5825" y="1263742"/>
            <a:ext cx="3306831" cy="46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2"/>
              </a:lnSpc>
              <a:spcBef>
                <a:spcPct val="0"/>
              </a:spcBef>
            </a:pPr>
            <a:r>
              <a:rPr lang="en-US" sz="3572" spc="-292">
                <a:solidFill>
                  <a:srgbClr val="156669"/>
                </a:solidFill>
                <a:latin typeface="Public Sans"/>
              </a:rPr>
              <a:t>Edmond Kinnard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32107" y="3855556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58" r="0" b="-34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56931"/>
            <a:ext cx="7227193" cy="5809722"/>
          </a:xfrm>
          <a:custGeom>
            <a:avLst/>
            <a:gdLst/>
            <a:ahLst/>
            <a:cxnLst/>
            <a:rect r="r" b="b" t="t" l="l"/>
            <a:pathLst>
              <a:path h="5809722" w="7227193">
                <a:moveTo>
                  <a:pt x="0" y="0"/>
                </a:moveTo>
                <a:lnTo>
                  <a:pt x="7227193" y="0"/>
                </a:lnTo>
                <a:lnTo>
                  <a:pt x="7227193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58" r="0" b="-34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11760948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8717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Haloacetic Acid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6288" y="3019438"/>
            <a:ext cx="4165473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Trihalomethane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7728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53149"/>
            <a:ext cx="6759600" cy="5809722"/>
          </a:xfrm>
          <a:custGeom>
            <a:avLst/>
            <a:gdLst/>
            <a:ahLst/>
            <a:cxnLst/>
            <a:rect r="r" b="b" t="t" l="l"/>
            <a:pathLst>
              <a:path h="5809722" w="6759600">
                <a:moveTo>
                  <a:pt x="0" y="0"/>
                </a:moveTo>
                <a:lnTo>
                  <a:pt x="6759600" y="0"/>
                </a:lnTo>
                <a:lnTo>
                  <a:pt x="6759600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2962"/>
            <a:ext cx="12204518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Water Pollution?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672" y="3019438"/>
            <a:ext cx="6759600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Nitrates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05722" y="3019438"/>
            <a:ext cx="1966606" cy="7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156669"/>
                </a:solidFill>
                <a:latin typeface="Canva Sans"/>
              </a:rPr>
              <a:t>Arsenic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68414"/>
            <a:ext cx="9822477" cy="6035037"/>
          </a:xfrm>
          <a:custGeom>
            <a:avLst/>
            <a:gdLst/>
            <a:ahLst/>
            <a:cxnLst/>
            <a:rect r="r" b="b" t="t" l="l"/>
            <a:pathLst>
              <a:path h="6035037" w="9822477">
                <a:moveTo>
                  <a:pt x="0" y="0"/>
                </a:moveTo>
                <a:lnTo>
                  <a:pt x="9822477" y="0"/>
                </a:lnTo>
                <a:lnTo>
                  <a:pt x="9822477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2962"/>
            <a:ext cx="12204518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Access to Healthcare by Distance to Nearest Hospital: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26968" y="8023780"/>
            <a:ext cx="3101488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*Pew 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6968" y="2801739"/>
            <a:ext cx="7161032" cy="298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Possible that more difficult access to hospitals/specialists in plains area preventing patients from catching diseases in early phase.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35398" y="1296190"/>
            <a:ext cx="5423902" cy="4526493"/>
          </a:xfrm>
          <a:custGeom>
            <a:avLst/>
            <a:gdLst/>
            <a:ahLst/>
            <a:cxnLst/>
            <a:rect r="r" b="b" t="t" l="l"/>
            <a:pathLst>
              <a:path h="4526493" w="5423902">
                <a:moveTo>
                  <a:pt x="0" y="0"/>
                </a:moveTo>
                <a:lnTo>
                  <a:pt x="5423902" y="0"/>
                </a:lnTo>
                <a:lnTo>
                  <a:pt x="5423902" y="4526493"/>
                </a:lnTo>
                <a:lnTo>
                  <a:pt x="0" y="452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82071" y="3559436"/>
            <a:ext cx="9758981" cy="5047749"/>
          </a:xfrm>
          <a:custGeom>
            <a:avLst/>
            <a:gdLst/>
            <a:ahLst/>
            <a:cxnLst/>
            <a:rect r="r" b="b" t="t" l="l"/>
            <a:pathLst>
              <a:path h="5047749" w="9758981">
                <a:moveTo>
                  <a:pt x="0" y="0"/>
                </a:moveTo>
                <a:lnTo>
                  <a:pt x="9758981" y="0"/>
                </a:lnTo>
                <a:lnTo>
                  <a:pt x="9758981" y="5047749"/>
                </a:lnTo>
                <a:lnTo>
                  <a:pt x="0" y="504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9986" y="1467640"/>
            <a:ext cx="8554947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Money?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6429" y="3711751"/>
            <a:ext cx="9410424" cy="5032906"/>
          </a:xfrm>
          <a:custGeom>
            <a:avLst/>
            <a:gdLst/>
            <a:ahLst/>
            <a:cxnLst/>
            <a:rect r="r" b="b" t="t" l="l"/>
            <a:pathLst>
              <a:path h="5032906" w="9410424">
                <a:moveTo>
                  <a:pt x="0" y="0"/>
                </a:moveTo>
                <a:lnTo>
                  <a:pt x="9410423" y="0"/>
                </a:lnTo>
                <a:lnTo>
                  <a:pt x="9410423" y="5032906"/>
                </a:lnTo>
                <a:lnTo>
                  <a:pt x="0" y="50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3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3619964" cy="286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3"/>
              </a:lnSpc>
            </a:pPr>
            <a:r>
              <a:rPr lang="en-US" sz="7701" spc="-739">
                <a:solidFill>
                  <a:srgbClr val="156669"/>
                </a:solidFill>
                <a:latin typeface="Public Sans"/>
              </a:rPr>
              <a:t>Where i s Chronic Obstructive Pulmonary Disease by Population?</a:t>
            </a:r>
          </a:p>
          <a:p>
            <a:pPr marL="0" indent="0" lvl="0">
              <a:lnSpc>
                <a:spcPts val="739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411835" y="3645076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11835" y="4132312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and East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1835" y="5647886"/>
            <a:ext cx="687616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According to American Lung Association: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1835" y="6771057"/>
            <a:ext cx="6876165" cy="306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Rates of COPD are 60% higher in rural areas compared to urban.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Smoking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Access to healthcare</a:t>
            </a:r>
          </a:p>
          <a:p>
            <a:pPr marL="1269492" indent="-423164" lvl="2">
              <a:lnSpc>
                <a:spcPts val="4116"/>
              </a:lnSpc>
              <a:buFont typeface="Arial"/>
              <a:buChar char="⚬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NOTE: Texas rates are low in major cities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57134" y="2428875"/>
          <a:ext cx="10408074" cy="6829425"/>
        </p:xfrm>
        <a:graphic>
          <a:graphicData uri="http://schemas.openxmlformats.org/drawingml/2006/table">
            <a:tbl>
              <a:tblPr/>
              <a:tblGrid>
                <a:gridCol w="2602019"/>
                <a:gridCol w="2602019"/>
                <a:gridCol w="2602019"/>
                <a:gridCol w="2602019"/>
              </a:tblGrid>
              <a:tr h="869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Rank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State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Current Smokers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000000"/>
                          </a:solidFill>
                          <a:latin typeface="Canva Sans Bold"/>
                        </a:rPr>
                        <a:t>Current Smokers Percentage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Oklahoma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576,977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20.10%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Michigan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1,441,675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South Dakota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124,347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South Carolina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711,229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18.80%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Pennsylvania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1,837,177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18.70%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Wyoming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82,278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18.70%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North Dakota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103,343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18.30%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19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Nevada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394,177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17.60%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Georgia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1,307,100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New Mexico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264,465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17.50%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Kansas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360,137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17.40%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Maine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179,036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17.30%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24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Montana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138,198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</a:rPr>
                        <a:t>17.20%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AC8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2069707" y="1200150"/>
            <a:ext cx="13619964" cy="99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93"/>
              </a:lnSpc>
            </a:pPr>
            <a:r>
              <a:rPr lang="en-US" sz="7701" spc="-739">
                <a:solidFill>
                  <a:srgbClr val="156669"/>
                </a:solidFill>
                <a:latin typeface="Public Sans"/>
              </a:rPr>
              <a:t>Current Smokers - State Rankings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21576" y="2362200"/>
            <a:ext cx="4866424" cy="298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 Bold"/>
              </a:rPr>
              <a:t>5 out of 6 in COPD mid-country cluster are above average in smoking rates by population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A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3591" y="1520685"/>
            <a:ext cx="7944572" cy="7245630"/>
            <a:chOff x="0" y="0"/>
            <a:chExt cx="6962546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83" y="-1308"/>
              <a:ext cx="6984085" cy="6352794"/>
            </a:xfrm>
            <a:custGeom>
              <a:avLst/>
              <a:gdLst/>
              <a:ahLst/>
              <a:cxnLst/>
              <a:rect r="r" b="b" t="t" l="l"/>
              <a:pathLst>
                <a:path h="6352794" w="6984085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1188" t="0" r="-3118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1111" y="4404065"/>
            <a:ext cx="7982685" cy="56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Chronic diseases (Due in large part to COPD) seem to favor the Mid-West: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-Rural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-Increased distance to hospitals</a:t>
            </a:r>
          </a:p>
          <a:p>
            <a:pPr>
              <a:lnSpc>
                <a:spcPts val="5637"/>
              </a:lnSpc>
            </a:pPr>
            <a:r>
              <a:rPr lang="en-US" sz="4026">
                <a:solidFill>
                  <a:srgbClr val="FBF6F1"/>
                </a:solidFill>
                <a:latin typeface="Canva Sans"/>
              </a:rPr>
              <a:t>-Above-Average prevalence of smoking</a:t>
            </a:r>
          </a:p>
          <a:p>
            <a:pPr algn="ctr">
              <a:lnSpc>
                <a:spcPts val="563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3648" y="2361726"/>
            <a:ext cx="7136263" cy="141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7"/>
              </a:lnSpc>
              <a:spcBef>
                <a:spcPct val="0"/>
              </a:spcBef>
            </a:pPr>
            <a:r>
              <a:rPr lang="en-US" sz="8226" strike="noStrike" u="sng">
                <a:solidFill>
                  <a:srgbClr val="FBF6F1"/>
                </a:solidFill>
                <a:latin typeface="Canva Sans"/>
              </a:rPr>
              <a:t>In Conclusion: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2789" y="1028700"/>
            <a:ext cx="4746511" cy="3778280"/>
            <a:chOff x="0" y="0"/>
            <a:chExt cx="5580380" cy="444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00" y="-673100"/>
              <a:ext cx="6488430" cy="5417409"/>
            </a:xfrm>
            <a:custGeom>
              <a:avLst/>
              <a:gdLst/>
              <a:ahLst/>
              <a:cxnLst/>
              <a:rect r="r" b="b" t="t" l="l"/>
              <a:pathLst>
                <a:path h="5417409" w="6488430">
                  <a:moveTo>
                    <a:pt x="5344160" y="1009213"/>
                  </a:moveTo>
                  <a:cubicBezTo>
                    <a:pt x="4573270" y="651510"/>
                    <a:pt x="3856990" y="1059462"/>
                    <a:pt x="3284220" y="1059462"/>
                  </a:cubicBezTo>
                  <a:cubicBezTo>
                    <a:pt x="2839720" y="1059462"/>
                    <a:pt x="2001520" y="0"/>
                    <a:pt x="1000760" y="1237010"/>
                  </a:cubicBezTo>
                  <a:cubicBezTo>
                    <a:pt x="0" y="2392747"/>
                    <a:pt x="1247140" y="3480368"/>
                    <a:pt x="2368550" y="4430640"/>
                  </a:cubicBezTo>
                  <a:cubicBezTo>
                    <a:pt x="3489960" y="5417409"/>
                    <a:pt x="5013960" y="5399629"/>
                    <a:pt x="5894070" y="4236343"/>
                  </a:cubicBezTo>
                  <a:cubicBezTo>
                    <a:pt x="6488430" y="3474785"/>
                    <a:pt x="6229350" y="1417908"/>
                    <a:pt x="5344160" y="1009213"/>
                  </a:cubicBezTo>
                  <a:close/>
                </a:path>
              </a:pathLst>
            </a:custGeom>
            <a:blipFill>
              <a:blip r:embed="rId2"/>
              <a:stretch>
                <a:fillRect l="-9706" t="790" r="-9709" b="58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19200" y="4344620"/>
            <a:ext cx="11676537" cy="3883773"/>
          </a:xfrm>
          <a:custGeom>
            <a:avLst/>
            <a:gdLst/>
            <a:ahLst/>
            <a:cxnLst/>
            <a:rect r="r" b="b" t="t" l="l"/>
            <a:pathLst>
              <a:path h="3883773" w="11676537">
                <a:moveTo>
                  <a:pt x="0" y="0"/>
                </a:moveTo>
                <a:lnTo>
                  <a:pt x="11676537" y="0"/>
                </a:lnTo>
                <a:lnTo>
                  <a:pt x="11676537" y="3883773"/>
                </a:lnTo>
                <a:lnTo>
                  <a:pt x="0" y="388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19200" y="1162050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87" y="1916151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7"/>
                </a:lnTo>
                <a:lnTo>
                  <a:pt x="0" y="279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87" y="7511626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8"/>
                </a:lnTo>
                <a:lnTo>
                  <a:pt x="0" y="2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787" y="4713888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8"/>
                </a:lnTo>
                <a:lnTo>
                  <a:pt x="0" y="2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787" y="274599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69647" y="2823856"/>
            <a:ext cx="1637380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26067" y="5423637"/>
            <a:ext cx="1524541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16100" y="8023418"/>
            <a:ext cx="1544475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87" y="1916151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7"/>
                </a:lnTo>
                <a:lnTo>
                  <a:pt x="0" y="279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87" y="7489262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8"/>
                </a:lnTo>
                <a:lnTo>
                  <a:pt x="0" y="2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787" y="4713888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8"/>
                </a:lnTo>
                <a:lnTo>
                  <a:pt x="0" y="2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787" y="274599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04960" y="2823856"/>
            <a:ext cx="1566754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94632" y="5423637"/>
            <a:ext cx="1587410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01397" y="8023418"/>
            <a:ext cx="1573880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87" y="1916151"/>
            <a:ext cx="12831106" cy="2810797"/>
          </a:xfrm>
          <a:custGeom>
            <a:avLst/>
            <a:gdLst/>
            <a:ahLst/>
            <a:cxnLst/>
            <a:rect r="r" b="b" t="t" l="l"/>
            <a:pathLst>
              <a:path h="2810797" w="12831106">
                <a:moveTo>
                  <a:pt x="0" y="0"/>
                </a:moveTo>
                <a:lnTo>
                  <a:pt x="12831106" y="0"/>
                </a:lnTo>
                <a:lnTo>
                  <a:pt x="12831106" y="2810797"/>
                </a:lnTo>
                <a:lnTo>
                  <a:pt x="0" y="281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87" y="7420790"/>
            <a:ext cx="12831106" cy="2810797"/>
          </a:xfrm>
          <a:custGeom>
            <a:avLst/>
            <a:gdLst/>
            <a:ahLst/>
            <a:cxnLst/>
            <a:rect r="r" b="b" t="t" l="l"/>
            <a:pathLst>
              <a:path h="2810797" w="12831106">
                <a:moveTo>
                  <a:pt x="0" y="0"/>
                </a:moveTo>
                <a:lnTo>
                  <a:pt x="12831106" y="0"/>
                </a:lnTo>
                <a:lnTo>
                  <a:pt x="12831106" y="2810797"/>
                </a:lnTo>
                <a:lnTo>
                  <a:pt x="0" y="281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787" y="4792512"/>
            <a:ext cx="12831106" cy="2628278"/>
          </a:xfrm>
          <a:custGeom>
            <a:avLst/>
            <a:gdLst/>
            <a:ahLst/>
            <a:cxnLst/>
            <a:rect r="r" b="b" t="t" l="l"/>
            <a:pathLst>
              <a:path h="2628278" w="12831106">
                <a:moveTo>
                  <a:pt x="0" y="0"/>
                </a:moveTo>
                <a:lnTo>
                  <a:pt x="12831106" y="0"/>
                </a:lnTo>
                <a:lnTo>
                  <a:pt x="12831106" y="2628278"/>
                </a:lnTo>
                <a:lnTo>
                  <a:pt x="0" y="2628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787" y="274599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5928" y="2823856"/>
            <a:ext cx="1604818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32877" y="5423637"/>
            <a:ext cx="1510921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97879" y="8023418"/>
            <a:ext cx="1580915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87" y="7329955"/>
            <a:ext cx="12771491" cy="2434395"/>
          </a:xfrm>
          <a:custGeom>
            <a:avLst/>
            <a:gdLst/>
            <a:ahLst/>
            <a:cxnLst/>
            <a:rect r="r" b="b" t="t" l="l"/>
            <a:pathLst>
              <a:path h="2434395" w="12771491">
                <a:moveTo>
                  <a:pt x="0" y="0"/>
                </a:moveTo>
                <a:lnTo>
                  <a:pt x="12771491" y="0"/>
                </a:lnTo>
                <a:lnTo>
                  <a:pt x="12771491" y="2434395"/>
                </a:lnTo>
                <a:lnTo>
                  <a:pt x="0" y="2434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87" y="1916151"/>
            <a:ext cx="12771491" cy="2616066"/>
          </a:xfrm>
          <a:custGeom>
            <a:avLst/>
            <a:gdLst/>
            <a:ahLst/>
            <a:cxnLst/>
            <a:rect r="r" b="b" t="t" l="l"/>
            <a:pathLst>
              <a:path h="2616066" w="12771491">
                <a:moveTo>
                  <a:pt x="0" y="0"/>
                </a:moveTo>
                <a:lnTo>
                  <a:pt x="12771491" y="0"/>
                </a:lnTo>
                <a:lnTo>
                  <a:pt x="12771491" y="2616066"/>
                </a:lnTo>
                <a:lnTo>
                  <a:pt x="0" y="2616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787" y="4532217"/>
            <a:ext cx="12771491" cy="2797738"/>
          </a:xfrm>
          <a:custGeom>
            <a:avLst/>
            <a:gdLst/>
            <a:ahLst/>
            <a:cxnLst/>
            <a:rect r="r" b="b" t="t" l="l"/>
            <a:pathLst>
              <a:path h="2797738" w="12771491">
                <a:moveTo>
                  <a:pt x="0" y="0"/>
                </a:moveTo>
                <a:lnTo>
                  <a:pt x="12771491" y="0"/>
                </a:lnTo>
                <a:lnTo>
                  <a:pt x="12771491" y="2797738"/>
                </a:lnTo>
                <a:lnTo>
                  <a:pt x="0" y="2797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787" y="274599"/>
            <a:ext cx="6326130" cy="1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233"/>
              </a:lnSpc>
            </a:pPr>
            <a:r>
              <a:rPr lang="en-US" sz="6492" spc="-623">
                <a:solidFill>
                  <a:srgbClr val="156669"/>
                </a:solidFill>
                <a:latin typeface="Public Sans"/>
              </a:rPr>
              <a:t>Based on Inpatient Hospitalizations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6920" y="2823856"/>
            <a:ext cx="1602834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59680" y="5423637"/>
            <a:ext cx="1657314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16100" y="8023418"/>
            <a:ext cx="1544475" cy="88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56669"/>
                </a:solidFill>
                <a:latin typeface="Canva Sans Bold"/>
              </a:rPr>
              <a:t>2021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707" y="2757713"/>
            <a:ext cx="9881723" cy="5118910"/>
          </a:xfrm>
          <a:custGeom>
            <a:avLst/>
            <a:gdLst/>
            <a:ahLst/>
            <a:cxnLst/>
            <a:rect r="r" b="b" t="t" l="l"/>
            <a:pathLst>
              <a:path h="5118910" w="9881723">
                <a:moveTo>
                  <a:pt x="0" y="0"/>
                </a:moveTo>
                <a:lnTo>
                  <a:pt x="9881723" y="0"/>
                </a:lnTo>
                <a:lnTo>
                  <a:pt x="9881723" y="5118911"/>
                </a:lnTo>
                <a:lnTo>
                  <a:pt x="0" y="5118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the diseases?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33580" y="2177395"/>
            <a:ext cx="4079243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08840" y="2700563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Washington DC / Virginia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08840" y="3654601"/>
            <a:ext cx="4818765" cy="49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Southeast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51430" y="4579541"/>
            <a:ext cx="4006543" cy="56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1341" indent="-355671" lvl="1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156669"/>
                </a:solidFill>
                <a:latin typeface="Canva Sans"/>
              </a:rPr>
              <a:t>Diseases shown: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8840" y="5260018"/>
            <a:ext cx="5579160" cy="358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Obstructive Pulmonary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Cardiovascular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Cancer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Diabetes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Asthma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Kidney Disease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1704" y="3442171"/>
            <a:ext cx="9297145" cy="4816089"/>
          </a:xfrm>
          <a:custGeom>
            <a:avLst/>
            <a:gdLst/>
            <a:ahLst/>
            <a:cxnLst/>
            <a:rect r="r" b="b" t="t" l="l"/>
            <a:pathLst>
              <a:path h="4816089" w="9297145">
                <a:moveTo>
                  <a:pt x="0" y="0"/>
                </a:moveTo>
                <a:lnTo>
                  <a:pt x="9297145" y="0"/>
                </a:lnTo>
                <a:lnTo>
                  <a:pt x="9297145" y="4816089"/>
                </a:lnTo>
                <a:lnTo>
                  <a:pt x="0" y="481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9707" y="1200150"/>
            <a:ext cx="14148585" cy="201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are  the Diseases  by Population?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19747" y="3375496"/>
            <a:ext cx="313017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Concentration: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48849" y="3898664"/>
            <a:ext cx="4818765" cy="101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012" indent="-317006" lvl="1">
              <a:lnSpc>
                <a:spcPts val="4111"/>
              </a:lnSpc>
              <a:buFont typeface="Arial"/>
              <a:buChar char="•"/>
            </a:pPr>
            <a:r>
              <a:rPr lang="en-US" sz="2936">
                <a:solidFill>
                  <a:srgbClr val="156669"/>
                </a:solidFill>
                <a:latin typeface="Canva Sans"/>
              </a:rPr>
              <a:t>South Texas through North Dakota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9707" y="8677982"/>
            <a:ext cx="9297145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56669"/>
                </a:solidFill>
                <a:latin typeface="Canva Sans"/>
              </a:rPr>
              <a:t>**Incidence divided by local population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19747" y="5076825"/>
            <a:ext cx="3295235" cy="56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2"/>
              </a:lnSpc>
            </a:pPr>
            <a:r>
              <a:rPr lang="en-US" sz="3294">
                <a:solidFill>
                  <a:srgbClr val="156669"/>
                </a:solidFill>
                <a:latin typeface="Canva Sans"/>
              </a:rPr>
              <a:t>Diseases shown: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19747" y="5583634"/>
            <a:ext cx="5579160" cy="358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Obstructive Pulmonary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Cardiovascular Disease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Cancer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Diabetes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Asthma</a:t>
            </a:r>
          </a:p>
          <a:p>
            <a:pPr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sz="2940">
                <a:solidFill>
                  <a:srgbClr val="156669"/>
                </a:solidFill>
                <a:latin typeface="Canva Sans"/>
              </a:rPr>
              <a:t>Chronic Kidney Disease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0795" y="2022819"/>
            <a:ext cx="4811275" cy="2300694"/>
            <a:chOff x="0" y="0"/>
            <a:chExt cx="1500512" cy="7175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0512" cy="717527"/>
            </a:xfrm>
            <a:custGeom>
              <a:avLst/>
              <a:gdLst/>
              <a:ahLst/>
              <a:cxnLst/>
              <a:rect r="r" b="b" t="t" l="l"/>
              <a:pathLst>
                <a:path h="717527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693390"/>
                  </a:lnTo>
                  <a:cubicBezTo>
                    <a:pt x="1500512" y="706720"/>
                    <a:pt x="1489705" y="717527"/>
                    <a:pt x="1476375" y="717527"/>
                  </a:cubicBezTo>
                  <a:lnTo>
                    <a:pt x="24137" y="717527"/>
                  </a:lnTo>
                  <a:cubicBezTo>
                    <a:pt x="10806" y="717527"/>
                    <a:pt x="0" y="706720"/>
                    <a:pt x="0" y="693390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00512" cy="784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California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70795" y="4704514"/>
            <a:ext cx="4811275" cy="2434044"/>
            <a:chOff x="0" y="0"/>
            <a:chExt cx="1500512" cy="759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500512" cy="825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Washington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70795" y="7517848"/>
            <a:ext cx="4811275" cy="2434044"/>
            <a:chOff x="0" y="0"/>
            <a:chExt cx="1500512" cy="759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512" cy="759115"/>
            </a:xfrm>
            <a:custGeom>
              <a:avLst/>
              <a:gdLst/>
              <a:ahLst/>
              <a:cxnLst/>
              <a:rect r="r" b="b" t="t" l="l"/>
              <a:pathLst>
                <a:path h="759115" w="1500512">
                  <a:moveTo>
                    <a:pt x="24137" y="0"/>
                  </a:moveTo>
                  <a:lnTo>
                    <a:pt x="1476375" y="0"/>
                  </a:lnTo>
                  <a:cubicBezTo>
                    <a:pt x="1489705" y="0"/>
                    <a:pt x="1500512" y="10806"/>
                    <a:pt x="1500512" y="24137"/>
                  </a:cubicBezTo>
                  <a:lnTo>
                    <a:pt x="1500512" y="734978"/>
                  </a:lnTo>
                  <a:cubicBezTo>
                    <a:pt x="1500512" y="741380"/>
                    <a:pt x="1497969" y="747519"/>
                    <a:pt x="1493442" y="752046"/>
                  </a:cubicBezTo>
                  <a:cubicBezTo>
                    <a:pt x="1488916" y="756572"/>
                    <a:pt x="1482777" y="759115"/>
                    <a:pt x="1476375" y="759115"/>
                  </a:cubicBezTo>
                  <a:lnTo>
                    <a:pt x="24137" y="759115"/>
                  </a:lnTo>
                  <a:cubicBezTo>
                    <a:pt x="10806" y="759115"/>
                    <a:pt x="0" y="748309"/>
                    <a:pt x="0" y="734978"/>
                  </a:cubicBezTo>
                  <a:lnTo>
                    <a:pt x="0" y="24137"/>
                  </a:lnTo>
                  <a:cubicBezTo>
                    <a:pt x="0" y="10806"/>
                    <a:pt x="10806" y="0"/>
                    <a:pt x="2413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500512" cy="825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000000"/>
                  </a:solidFill>
                  <a:latin typeface="Open Sans Extra Bold"/>
                </a:rPr>
                <a:t>Oregon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173167"/>
            <a:ext cx="10459807" cy="6152828"/>
          </a:xfrm>
          <a:custGeom>
            <a:avLst/>
            <a:gdLst/>
            <a:ahLst/>
            <a:cxnLst/>
            <a:rect r="r" b="b" t="t" l="l"/>
            <a:pathLst>
              <a:path h="6152828" w="10459807">
                <a:moveTo>
                  <a:pt x="0" y="0"/>
                </a:moveTo>
                <a:lnTo>
                  <a:pt x="10459807" y="0"/>
                </a:lnTo>
                <a:lnTo>
                  <a:pt x="10459807" y="6152827"/>
                </a:lnTo>
                <a:lnTo>
                  <a:pt x="0" y="615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52962"/>
            <a:ext cx="10005764" cy="104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7999" spc="-767">
                <a:solidFill>
                  <a:srgbClr val="156669"/>
                </a:solidFill>
                <a:latin typeface="Public Sans"/>
              </a:rPr>
              <a:t>Where is the air pollution?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DAF9p0wsQw8</dc:identifier>
  <dcterms:modified xsi:type="dcterms:W3CDTF">2011-08-01T06:04:30Z</dcterms:modified>
  <cp:revision>1</cp:revision>
  <dc:title>U.S. CHRONIC DISEASES</dc:title>
</cp:coreProperties>
</file>